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9" r:id="rId4"/>
    <p:sldId id="261" r:id="rId5"/>
    <p:sldId id="262" r:id="rId6"/>
    <p:sldId id="260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JLrkRryp+2okzui9QDVDvFEtx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508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7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87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29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86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1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46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60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0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1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285037" y="1828808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3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6193372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2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227" y="221937"/>
            <a:ext cx="4956659" cy="5068236"/>
          </a:xfrm>
          <a:prstGeom prst="rect">
            <a:avLst/>
          </a:prstGeom>
        </p:spPr>
      </p:pic>
      <p:sp>
        <p:nvSpPr>
          <p:cNvPr id="166" name="Google Shape;166;p1"/>
          <p:cNvSpPr txBox="1"/>
          <p:nvPr/>
        </p:nvSpPr>
        <p:spPr>
          <a:xfrm>
            <a:off x="5652655" y="665019"/>
            <a:ext cx="6345381" cy="189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1" i="0" u="none" strike="noStrike" cap="none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Проектирование и разработка </a:t>
            </a:r>
            <a:r>
              <a:rPr lang="ru-RU" sz="3200" b="1" dirty="0" smtClean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интернет-магазина специй и приправ</a:t>
            </a:r>
            <a:endParaRPr sz="3200" b="0" i="0" u="none" strike="noStrike" cap="none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5608317" y="129309"/>
            <a:ext cx="6389719" cy="6594764"/>
          </a:xfrm>
          <a:prstGeom prst="rect">
            <a:avLst/>
          </a:prstGeom>
          <a:noFill/>
          <a:ln w="76200" cap="flat" cmpd="sng">
            <a:solidFill>
              <a:srgbClr val="DE652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7504" y="5085184"/>
            <a:ext cx="6480720" cy="1296144"/>
            <a:chOff x="2843808" y="5033185"/>
            <a:chExt cx="5688632" cy="10801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2843808" y="5033185"/>
              <a:ext cx="5688632" cy="10801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5157192"/>
              <a:ext cx="5154178" cy="832106"/>
            </a:xfrm>
            <a:prstGeom prst="rect">
              <a:avLst/>
            </a:prstGeom>
          </p:spPr>
        </p:pic>
      </p:grpSp>
      <p:sp>
        <p:nvSpPr>
          <p:cNvPr id="16" name="Google Shape;166;p1"/>
          <p:cNvSpPr txBox="1"/>
          <p:nvPr/>
        </p:nvSpPr>
        <p:spPr>
          <a:xfrm>
            <a:off x="5792415" y="3469852"/>
            <a:ext cx="6065859" cy="135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Студент группы Ир3-19 </a:t>
            </a:r>
            <a:r>
              <a:rPr lang="ru-RU" sz="1800" b="1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Кумаров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.А.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b="1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Руководитель </a:t>
            </a:r>
            <a:r>
              <a:rPr lang="ru-RU" sz="1800" b="1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Столярова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Л</a:t>
            </a:r>
            <a:r>
              <a:rPr lang="ru-RU" sz="18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.А.</a:t>
            </a:r>
            <a:endParaRPr sz="18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1"/>
          <p:cNvGrpSpPr/>
          <p:nvPr/>
        </p:nvGrpSpPr>
        <p:grpSpPr>
          <a:xfrm>
            <a:off x="272670" y="140488"/>
            <a:ext cx="11616909" cy="6478212"/>
            <a:chOff x="251520" y="173028"/>
            <a:chExt cx="8712900" cy="6478212"/>
          </a:xfrm>
        </p:grpSpPr>
        <p:sp>
          <p:nvSpPr>
            <p:cNvPr id="356" name="Google Shape;356;p11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1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59" name="Google Shape;359;p11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11"/>
          <p:cNvSpPr txBox="1">
            <a:spLocks noGrp="1"/>
          </p:cNvSpPr>
          <p:nvPr>
            <p:ph type="sldNum" idx="12"/>
          </p:nvPr>
        </p:nvSpPr>
        <p:spPr>
          <a:xfrm>
            <a:off x="10941269" y="6253575"/>
            <a:ext cx="7870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0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	Заключение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21" name="Google Shape;320;p9"/>
          <p:cNvSpPr/>
          <p:nvPr/>
        </p:nvSpPr>
        <p:spPr>
          <a:xfrm>
            <a:off x="7403123" y="1639562"/>
            <a:ext cx="4325202" cy="43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42587" y="1963186"/>
            <a:ext cx="364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был создан </a:t>
            </a: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 специй и приправ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563" y="2078171"/>
            <a:ext cx="6644235" cy="3446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4"/>
          <p:cNvGrpSpPr/>
          <p:nvPr/>
        </p:nvGrpSpPr>
        <p:grpSpPr>
          <a:xfrm>
            <a:off x="287345" y="140352"/>
            <a:ext cx="11616910" cy="6478212"/>
            <a:chOff x="251520" y="173028"/>
            <a:chExt cx="8712900" cy="6478212"/>
          </a:xfrm>
        </p:grpSpPr>
        <p:sp>
          <p:nvSpPr>
            <p:cNvPr id="205" name="Google Shape;205;p4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08" name="Google Shape;208;p4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11043138" y="6253575"/>
            <a:ext cx="68520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4"/>
          <p:cNvSpPr txBox="1">
            <a:spLocks noGrp="1"/>
          </p:cNvSpPr>
          <p:nvPr>
            <p:ph type="title"/>
          </p:nvPr>
        </p:nvSpPr>
        <p:spPr>
          <a:xfrm>
            <a:off x="335361" y="1028355"/>
            <a:ext cx="7310916" cy="155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u-RU" sz="2400" b="0" dirty="0" smtClean="0">
                <a:solidFill>
                  <a:srgbClr val="000000"/>
                </a:solidFill>
              </a:rPr>
              <a:t>	Актуальность   </a:t>
            </a:r>
            <a:br>
              <a:rPr lang="ru-RU" sz="2400" b="0" dirty="0" smtClean="0">
                <a:solidFill>
                  <a:srgbClr val="000000"/>
                </a:solidFill>
              </a:rPr>
            </a:br>
            <a:r>
              <a:rPr lang="ru-RU" sz="2400" b="0" dirty="0" smtClean="0">
                <a:solidFill>
                  <a:srgbClr val="000000"/>
                </a:solidFill>
              </a:rPr>
              <a:t/>
            </a:r>
            <a:br>
              <a:rPr lang="ru-RU" sz="2400" b="0" dirty="0" smtClean="0">
                <a:solidFill>
                  <a:srgbClr val="000000"/>
                </a:solidFill>
              </a:rPr>
            </a:br>
            <a:r>
              <a:rPr lang="ru-RU" sz="2400" b="0" dirty="0" smtClean="0">
                <a:solidFill>
                  <a:srgbClr val="000000"/>
                </a:solidFill>
              </a:rPr>
              <a:t>	</a:t>
            </a:r>
            <a:r>
              <a:rPr lang="ru-RU" sz="1800" b="0" dirty="0" smtClean="0">
                <a:solidFill>
                  <a:srgbClr val="000000"/>
                </a:solidFill>
                <a:latin typeface="+mn-lt"/>
              </a:rPr>
              <a:t>Интернет-магазин – это </a:t>
            </a:r>
            <a:r>
              <a:rPr lang="ru-RU" sz="1800" b="0" dirty="0" smtClean="0">
                <a:latin typeface="+mn-lt"/>
              </a:rPr>
              <a:t>сайт</a:t>
            </a:r>
            <a:r>
              <a:rPr lang="ru-RU" sz="1800" b="0" dirty="0">
                <a:latin typeface="+mn-lt"/>
              </a:rPr>
              <a:t>, </a:t>
            </a:r>
            <a:r>
              <a:rPr lang="ru-RU" sz="1800" b="0" dirty="0" smtClean="0">
                <a:latin typeface="+mn-lt"/>
              </a:rPr>
              <a:t>на котором можно приобрести товар или услуги онлайн.</a:t>
            </a:r>
            <a:r>
              <a:rPr lang="ru-RU" sz="1800" b="0" dirty="0">
                <a:latin typeface="+mn-lt"/>
              </a:rPr>
              <a:t> </a:t>
            </a:r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  <a:endParaRPr lang="ru-RU"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05" y="2587557"/>
            <a:ext cx="686662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Предоставляет потребителям возможность покупать товары, без физического посещения магазина.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Могут продавать широкий спектр товаров( одежду, бытовую технику и </a:t>
            </a:r>
            <a:r>
              <a:rPr lang="ru-RU" sz="1800" dirty="0" err="1" smtClean="0"/>
              <a:t>тд</a:t>
            </a:r>
            <a:r>
              <a:rPr lang="ru-RU" sz="1800" dirty="0" smtClean="0"/>
              <a:t>.)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Могут предоставить услуги (бронирование отелей, авиабилетов)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ru-RU" sz="1800" dirty="0" smtClean="0"/>
              <a:t>Клиент может просматривать товары, выбирать их, оформлять товар и оплачивать онлайн.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6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37" name="Google Shape;237;p6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40" name="Google Shape;240;p6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" name="Google Shape;24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6"/>
          <p:cNvSpPr txBox="1">
            <a:spLocks noGrp="1"/>
          </p:cNvSpPr>
          <p:nvPr>
            <p:ph type="sldNum" idx="12"/>
          </p:nvPr>
        </p:nvSpPr>
        <p:spPr>
          <a:xfrm>
            <a:off x="11034346" y="6253575"/>
            <a:ext cx="693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510655" y="1294920"/>
            <a:ext cx="10748400" cy="5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/>
            <a:r>
              <a:rPr lang="ru-RU" sz="2400" dirty="0" smtClean="0"/>
              <a:t>Цель дипломного проекта</a:t>
            </a:r>
            <a:r>
              <a:rPr lang="ru-RU" sz="2400" dirty="0"/>
              <a:t> -</a:t>
            </a:r>
            <a:r>
              <a:rPr lang="ru-RU" sz="2400" dirty="0" smtClean="0"/>
              <a:t> </a:t>
            </a:r>
            <a:r>
              <a:rPr lang="ru-RU" sz="2400" b="0" dirty="0" smtClean="0"/>
              <a:t>разработать интернет-магазин специй и приправ, который позволит клиенту просмотреть ассортимент товаров (их изображения, характеристики и цены), </a:t>
            </a:r>
            <a:r>
              <a:rPr lang="ru-RU" sz="2400" b="0" dirty="0"/>
              <a:t>с</a:t>
            </a:r>
            <a:r>
              <a:rPr lang="ru-RU" sz="2400" b="0" dirty="0" smtClean="0"/>
              <a:t>делать свой выбор и приобрести товар.</a:t>
            </a:r>
            <a:br>
              <a:rPr lang="ru-RU" sz="2400" b="0" dirty="0" smtClean="0"/>
            </a:br>
            <a:r>
              <a:rPr lang="ru-RU" sz="2400" b="0" dirty="0" smtClean="0"/>
              <a:t/>
            </a:r>
            <a:br>
              <a:rPr lang="ru-RU" sz="2400" b="0" dirty="0" smtClean="0"/>
            </a:br>
            <a:r>
              <a:rPr lang="ru-RU" sz="2400" dirty="0" smtClean="0"/>
              <a:t>Задачи проекта</a:t>
            </a:r>
            <a:r>
              <a:rPr lang="ru-RU" sz="2400" b="0" dirty="0" smtClean="0"/>
              <a:t>:</a:t>
            </a:r>
            <a:br>
              <a:rPr lang="ru-RU" sz="2400" b="0" dirty="0" smtClean="0"/>
            </a:br>
            <a:r>
              <a:rPr lang="ru-RU" sz="2200" b="0" dirty="0" smtClean="0"/>
              <a:t>1) проанализировать </a:t>
            </a:r>
            <a:r>
              <a:rPr lang="ru-RU" sz="2200" b="0" dirty="0"/>
              <a:t>рынок программного продукта;</a:t>
            </a:r>
            <a:br>
              <a:rPr lang="ru-RU" sz="2200" b="0" dirty="0"/>
            </a:br>
            <a:r>
              <a:rPr lang="ru-RU" sz="2200" b="0" dirty="0" smtClean="0"/>
              <a:t>2) составление технического задания на разработку интернет-магазина;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3) выбрать </a:t>
            </a:r>
            <a:r>
              <a:rPr lang="ru-RU" sz="2200" b="0" dirty="0"/>
              <a:t>метод проектирования </a:t>
            </a:r>
            <a:r>
              <a:rPr lang="ru-RU" sz="2200" b="0" dirty="0" smtClean="0"/>
              <a:t>интернет-магазина;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4) разработать </a:t>
            </a:r>
            <a:r>
              <a:rPr lang="ru-RU" sz="2200" b="0" dirty="0"/>
              <a:t>и согласовать техническое </a:t>
            </a:r>
            <a:r>
              <a:rPr lang="ru-RU" sz="2200" b="0" dirty="0" smtClean="0"/>
              <a:t>задание</a:t>
            </a:r>
            <a:r>
              <a:rPr lang="ru-RU" sz="2200" b="0" dirty="0"/>
              <a:t> </a:t>
            </a:r>
            <a:r>
              <a:rPr lang="ru-RU" sz="2200" b="0" dirty="0" smtClean="0"/>
              <a:t>на</a:t>
            </a:r>
            <a:br>
              <a:rPr lang="ru-RU" sz="2200" b="0" dirty="0" smtClean="0"/>
            </a:br>
            <a:r>
              <a:rPr lang="ru-RU" sz="2200" b="0" dirty="0" smtClean="0"/>
              <a:t>разработку интернет-магазина</a:t>
            </a:r>
            <a:r>
              <a:rPr lang="en-US" sz="2200" b="0" dirty="0" smtClean="0"/>
              <a:t>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5) спроектировать </a:t>
            </a:r>
            <a:r>
              <a:rPr lang="ru-RU" sz="2200" b="0" dirty="0"/>
              <a:t>структуру </a:t>
            </a:r>
            <a:r>
              <a:rPr lang="ru-RU" sz="2200" b="0" dirty="0" smtClean="0"/>
              <a:t>интернет-магазина </a:t>
            </a:r>
            <a:r>
              <a:rPr lang="ru-RU" sz="2200" b="0" dirty="0"/>
              <a:t>и его макет;</a:t>
            </a:r>
            <a:br>
              <a:rPr lang="ru-RU" sz="2200" b="0" dirty="0"/>
            </a:br>
            <a:r>
              <a:rPr lang="ru-RU" sz="2200" b="0" dirty="0" smtClean="0"/>
              <a:t>6) заполнить интернет-магазин </a:t>
            </a:r>
            <a:r>
              <a:rPr lang="ru-RU" sz="2200" b="0" dirty="0"/>
              <a:t>контентом;</a:t>
            </a:r>
            <a:br>
              <a:rPr lang="ru-RU" sz="2200" b="0" dirty="0"/>
            </a:br>
            <a:r>
              <a:rPr lang="ru-RU" sz="2200" b="0" dirty="0" smtClean="0"/>
              <a:t>7) провести </a:t>
            </a:r>
            <a:r>
              <a:rPr lang="ru-RU" sz="2200" b="0" dirty="0"/>
              <a:t>тестирование всех функций </a:t>
            </a:r>
            <a:r>
              <a:rPr lang="ru-RU" sz="2200" b="0" dirty="0" smtClean="0"/>
              <a:t>сайта;</a:t>
            </a:r>
            <a:r>
              <a:rPr lang="ru-RU" sz="2200" b="0" dirty="0"/>
              <a:t/>
            </a:r>
            <a:br>
              <a:rPr lang="ru-RU" sz="2200" b="0" dirty="0"/>
            </a:br>
            <a:r>
              <a:rPr lang="ru-RU" sz="2200" b="0" dirty="0" smtClean="0"/>
              <a:t>8) определить </a:t>
            </a:r>
            <a:r>
              <a:rPr lang="ru-RU" sz="2200" b="0" dirty="0"/>
              <a:t>трудоемкость и стоимость проекта;</a:t>
            </a:r>
            <a:br>
              <a:rPr lang="ru-RU" sz="2200" b="0" dirty="0"/>
            </a:br>
            <a:r>
              <a:rPr lang="ru-RU" sz="2200" b="0" dirty="0" smtClean="0"/>
              <a:t>9) сдать </a:t>
            </a:r>
            <a:r>
              <a:rPr lang="ru-RU" sz="2200" b="0" dirty="0"/>
              <a:t>проект заказчику.</a:t>
            </a:r>
            <a:r>
              <a:rPr lang="ru-RU" dirty="0"/>
              <a:t/>
            </a:r>
            <a:br>
              <a:rPr lang="ru-RU" dirty="0"/>
            </a:br>
            <a:r>
              <a:rPr lang="ru-RU" sz="2700" b="0" dirty="0" smtClean="0"/>
              <a:t/>
            </a:r>
            <a:br>
              <a:rPr lang="ru-RU" sz="2700" b="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2800" b="0" dirty="0"/>
          </a:p>
        </p:txBody>
      </p:sp>
      <p:pic>
        <p:nvPicPr>
          <p:cNvPr id="245" name="Google Shape;2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355037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5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52" name="Google Shape;252;p15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 dirty="0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5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55" name="Google Shape;255;p15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15"/>
          <p:cNvSpPr txBox="1">
            <a:spLocks noGrp="1"/>
          </p:cNvSpPr>
          <p:nvPr>
            <p:ph type="sldNum" idx="12"/>
          </p:nvPr>
        </p:nvSpPr>
        <p:spPr>
          <a:xfrm>
            <a:off x="11007969" y="6253575"/>
            <a:ext cx="7203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607447" y="1340770"/>
            <a:ext cx="10934697" cy="506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400" b="0" dirty="0" smtClean="0"/>
              <a:t>	Анализ интернет-магазина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endParaRPr sz="2800" b="0" dirty="0"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8837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16" name="Google Shape;301;p8"/>
          <p:cNvSpPr/>
          <p:nvPr/>
        </p:nvSpPr>
        <p:spPr>
          <a:xfrm>
            <a:off x="607447" y="1028355"/>
            <a:ext cx="4562430" cy="363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Для более эффективного анализа предметной области были рассмотрены некоторые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интернет-магазины специй и приправ. 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Например, интернет-магазин «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Aricon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».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/>
          <a:stretch/>
        </p:blipFill>
        <p:spPr bwMode="auto">
          <a:xfrm>
            <a:off x="5161843" y="2157760"/>
            <a:ext cx="6480775" cy="345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"/>
          <p:cNvGrpSpPr/>
          <p:nvPr/>
        </p:nvGrpSpPr>
        <p:grpSpPr>
          <a:xfrm>
            <a:off x="287345" y="140352"/>
            <a:ext cx="11616910" cy="6478212"/>
            <a:chOff x="251520" y="173028"/>
            <a:chExt cx="8712900" cy="6478212"/>
          </a:xfrm>
        </p:grpSpPr>
        <p:sp>
          <p:nvSpPr>
            <p:cNvPr id="220" name="Google Shape;220;p5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23" name="Google Shape;223;p5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5"/>
          <p:cNvSpPr txBox="1">
            <a:spLocks noGrp="1"/>
          </p:cNvSpPr>
          <p:nvPr>
            <p:ph type="sldNum" idx="12"/>
          </p:nvPr>
        </p:nvSpPr>
        <p:spPr>
          <a:xfrm>
            <a:off x="11060723" y="6253575"/>
            <a:ext cx="66761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546656" y="1154000"/>
            <a:ext cx="6557529" cy="4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0" dirty="0" smtClean="0"/>
              <a:t>	Постановка задачи </a:t>
            </a: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sz="1600" b="0" dirty="0" smtClean="0"/>
              <a:t>В проекте должны быть реализованы следующие пункты:</a:t>
            </a:r>
            <a:br>
              <a:rPr lang="ru-RU" sz="1600" b="0" dirty="0" smtClean="0"/>
            </a:br>
            <a:r>
              <a:rPr lang="ru-RU" sz="1600" b="0" dirty="0" smtClean="0"/>
              <a:t>1) планы-конспекты лекционных и практических занятий;</a:t>
            </a:r>
            <a:br>
              <a:rPr lang="ru-RU" sz="1600" b="0" dirty="0" smtClean="0"/>
            </a:br>
            <a:r>
              <a:rPr lang="ru-RU" sz="1600" b="0" dirty="0" smtClean="0"/>
              <a:t>2) опорные конспекты студентов;</a:t>
            </a:r>
            <a:br>
              <a:rPr lang="ru-RU" sz="1600" b="0" dirty="0" smtClean="0"/>
            </a:br>
            <a:r>
              <a:rPr lang="ru-RU" sz="1600" b="0" dirty="0" smtClean="0"/>
              <a:t>3) дополнительный материал:</a:t>
            </a:r>
            <a:br>
              <a:rPr lang="ru-RU" sz="1600" b="0" dirty="0" smtClean="0"/>
            </a:br>
            <a:r>
              <a:rPr lang="ru-RU" sz="1600" b="0" dirty="0" smtClean="0"/>
              <a:t>4) практические задания, упражнения, тесты, вопросы для самостоятельной работы;</a:t>
            </a:r>
            <a:br>
              <a:rPr lang="ru-RU" sz="1600" b="0" dirty="0" smtClean="0"/>
            </a:br>
            <a:r>
              <a:rPr lang="ru-RU" sz="1600" b="0" dirty="0" smtClean="0"/>
              <a:t>5) глоссарий;</a:t>
            </a:r>
            <a:br>
              <a:rPr lang="ru-RU" sz="1600" b="0" dirty="0" smtClean="0"/>
            </a:br>
            <a:r>
              <a:rPr lang="ru-RU" sz="1600" b="0" dirty="0" smtClean="0"/>
              <a:t>6) список литературы и интернет-источников.</a:t>
            </a:r>
            <a:r>
              <a:rPr lang="ru-RU" dirty="0"/>
              <a:t/>
            </a:r>
            <a:br>
              <a:rPr lang="ru-RU" dirty="0"/>
            </a:br>
            <a:endParaRPr b="0" dirty="0"/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18" name="Google Shape;301;p8"/>
          <p:cNvSpPr/>
          <p:nvPr/>
        </p:nvSpPr>
        <p:spPr>
          <a:xfrm>
            <a:off x="279485" y="1758461"/>
            <a:ext cx="11448856" cy="243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08" y="1193438"/>
            <a:ext cx="4302398" cy="494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7"/>
          <p:cNvGrpSpPr/>
          <p:nvPr/>
        </p:nvGrpSpPr>
        <p:grpSpPr>
          <a:xfrm>
            <a:off x="287345" y="96390"/>
            <a:ext cx="11616909" cy="6478212"/>
            <a:chOff x="251520" y="173028"/>
            <a:chExt cx="8712900" cy="6478212"/>
          </a:xfrm>
        </p:grpSpPr>
        <p:sp>
          <p:nvSpPr>
            <p:cNvPr id="269" name="Google Shape;269;p7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72" name="Google Shape;272;p7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7"/>
          <p:cNvSpPr txBox="1">
            <a:spLocks noGrp="1"/>
          </p:cNvSpPr>
          <p:nvPr>
            <p:ph type="sldNum" idx="12"/>
          </p:nvPr>
        </p:nvSpPr>
        <p:spPr>
          <a:xfrm>
            <a:off x="10885700" y="6209477"/>
            <a:ext cx="714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532658" y="1161670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Анализ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средств и технологий разработки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53915" y="1917580"/>
            <a:ext cx="662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Для разработки </a:t>
            </a:r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интернет-магазина специй и приправ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аналитической части выполнен анализ предметной области, средств и технологий разработки. </a:t>
            </a:r>
            <a:endParaRPr lang="ru-RU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ru-RU" sz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AutoShape 2" descr="Mood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https://yt3.ggpht.com/a/AATXAJzwbTgR_ZdBngiW05tZxZYCwvRer0C3xZNr1g=s900-c-k-c0xffffffff-no-rj-m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C:\Users\Asus\Desktop\Visual_Studio_Code_1.35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922" y="2052687"/>
            <a:ext cx="1947824" cy="194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sus\Desktop\HTML5_logo_and_wordmark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6" y="2850389"/>
            <a:ext cx="1614373" cy="16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Desktop\1200px-CSS.3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68" y="4394919"/>
            <a:ext cx="1210170" cy="16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sus\Desktop\javascrip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r="26406"/>
          <a:stretch/>
        </p:blipFill>
        <p:spPr bwMode="auto">
          <a:xfrm>
            <a:off x="3300465" y="2899567"/>
            <a:ext cx="1271007" cy="17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/>
          <p:nvPr/>
        </p:nvPicPr>
        <p:blipFill rotWithShape="1">
          <a:blip r:embed="rId9"/>
          <a:srcRect l="19218" t="15766" r="50989" b="8099"/>
          <a:stretch/>
        </p:blipFill>
        <p:spPr bwMode="auto">
          <a:xfrm>
            <a:off x="4669547" y="4247664"/>
            <a:ext cx="1156663" cy="171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Рисунок 23" descr="C:\Users\Riki\AppData\Local\Microsoft\Windows\INetCache\Content.Word\phpmyadmin-fryaha.ru_.jp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16295" r="1742" b="25685"/>
          <a:stretch/>
        </p:blipFill>
        <p:spPr bwMode="auto">
          <a:xfrm>
            <a:off x="5988256" y="2761090"/>
            <a:ext cx="2536166" cy="15096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 descr="https://cdn-images-1.medium.com/max/1024/1*6TVqvzvetBgpFlUIUtx0QA.jpe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17081" r="15972" b="23558"/>
          <a:stretch/>
        </p:blipFill>
        <p:spPr bwMode="auto">
          <a:xfrm>
            <a:off x="8977055" y="4203678"/>
            <a:ext cx="2665563" cy="15268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 descr="C:\Users\ir319-01\Downloads\sovety-rekomendacii-figma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t="18817" r="32526" b="20162"/>
          <a:stretch/>
        </p:blipFill>
        <p:spPr bwMode="auto">
          <a:xfrm>
            <a:off x="6470426" y="4618521"/>
            <a:ext cx="1664898" cy="16014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9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312" name="Google Shape;312;p9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9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15" name="Google Shape;315;p9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10959127" y="6263175"/>
            <a:ext cx="76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6949202" y="1855425"/>
            <a:ext cx="4907058" cy="420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0" y="724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2" name="Google Shape;280;p7"/>
          <p:cNvSpPr/>
          <p:nvPr/>
        </p:nvSpPr>
        <p:spPr>
          <a:xfrm>
            <a:off x="399419" y="1116545"/>
            <a:ext cx="35687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Проектная часть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3633" y="1594779"/>
            <a:ext cx="489191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</a:pPr>
            <a:r>
              <a:rPr lang="en-US" dirty="0" smtClean="0">
                <a:latin typeface="+mn-lt"/>
                <a:cs typeface="Calibri" panose="020F0502020204030204" pitchFamily="34" charset="0"/>
              </a:rPr>
              <a:t>Visual Studio Code 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– </a:t>
            </a:r>
            <a:r>
              <a:rPr lang="ru-RU" dirty="0">
                <a:latin typeface="+mn-lt"/>
              </a:rPr>
              <a:t>это редактор кода для разных языков программирования. Он относительно немного весит, гибкий и удобный. В нем можно писать, форматировать и редактировать код на разных языках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0215">
              <a:lnSpc>
                <a:spcPct val="150000"/>
              </a:lnSpc>
            </a:pPr>
            <a:r>
              <a:rPr lang="en-US" dirty="0" smtClean="0">
                <a:latin typeface="+mn-lt"/>
              </a:rPr>
              <a:t>HTML </a:t>
            </a:r>
            <a:r>
              <a:rPr lang="ru-RU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</a:t>
            </a:r>
            <a:r>
              <a:rPr lang="ru-RU" dirty="0"/>
              <a:t>код, который используется для структурирования и отображения веб-страницы и её контента.</a:t>
            </a:r>
            <a:endParaRPr lang="ru-RU" dirty="0" smtClean="0">
              <a:latin typeface="+mn-lt"/>
            </a:endParaRPr>
          </a:p>
          <a:p>
            <a:pPr indent="450215">
              <a:lnSpc>
                <a:spcPct val="150000"/>
              </a:lnSpc>
            </a:pPr>
            <a:r>
              <a:rPr lang="en-US" dirty="0" err="1" smtClean="0">
                <a:latin typeface="+mn-lt"/>
                <a:cs typeface="Calibri" panose="020F0502020204030204" pitchFamily="34" charset="0"/>
              </a:rPr>
              <a:t>Css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</a:t>
            </a:r>
            <a:r>
              <a:rPr lang="ru-RU" dirty="0">
                <a:latin typeface="+mn-lt"/>
              </a:rPr>
              <a:t>формальный язык декорирования и описания внешнего вида документа (веб-страницы), написанного с использованием языка разметки (чаще всего HTML или XHTML</a:t>
            </a:r>
            <a:r>
              <a:rPr lang="ru-RU" dirty="0" smtClean="0">
                <a:latin typeface="+mn-lt"/>
              </a:rPr>
              <a:t>).</a:t>
            </a:r>
            <a:endParaRPr lang="en-US" dirty="0" smtClean="0">
              <a:latin typeface="+mn-lt"/>
            </a:endParaRPr>
          </a:p>
        </p:txBody>
      </p:sp>
      <p:pic>
        <p:nvPicPr>
          <p:cNvPr id="5122" name="Picture 2" descr="C:\Users\Asus\Desktop\Visual_Studio_Code_1.35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6" y="1680622"/>
            <a:ext cx="280323" cy="2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sus\Desktop\1200px-CSS.3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7" y="3846900"/>
            <a:ext cx="266355" cy="3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sus\Desktop\HTML5_logo_and_wordmark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" y="2909515"/>
            <a:ext cx="355358" cy="3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5548" y="1594643"/>
            <a:ext cx="5715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dirty="0" smtClean="0">
                <a:latin typeface="+mn-lt"/>
              </a:rPr>
              <a:t>JavaScript </a:t>
            </a:r>
            <a:r>
              <a:rPr lang="ru-RU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</a:t>
            </a:r>
            <a:r>
              <a:rPr lang="ru-RU" dirty="0">
                <a:latin typeface="+mn-lt"/>
              </a:rPr>
              <a:t>полноценный динамический язык программирования, который применяется к HTML документу, и может обеспечить динамическую интерактивность на веб-сайтах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</a:rPr>
              <a:t>Php</a:t>
            </a:r>
            <a:r>
              <a:rPr lang="ru-RU" dirty="0" smtClean="0">
                <a:latin typeface="+mn-lt"/>
              </a:rPr>
              <a:t> –  </a:t>
            </a:r>
            <a:r>
              <a:rPr lang="ru-RU" dirty="0">
                <a:latin typeface="+mn-lt"/>
              </a:rPr>
              <a:t>это распространённый </a:t>
            </a:r>
            <a:r>
              <a:rPr lang="ru-RU" dirty="0" smtClean="0">
                <a:latin typeface="+mn-lt"/>
              </a:rPr>
              <a:t>язык программирования </a:t>
            </a:r>
            <a:r>
              <a:rPr lang="ru-RU" dirty="0">
                <a:latin typeface="+mn-lt"/>
              </a:rPr>
              <a:t>общего назначения с открытым исходным кодом</a:t>
            </a:r>
            <a:r>
              <a:rPr lang="ru-RU" dirty="0" smtClean="0">
                <a:latin typeface="+mn-lt"/>
              </a:rPr>
              <a:t>.</a:t>
            </a:r>
          </a:p>
          <a:p>
            <a:pPr indent="457200">
              <a:lnSpc>
                <a:spcPct val="150000"/>
              </a:lnSpc>
            </a:pPr>
            <a:r>
              <a:rPr lang="en-US" dirty="0" smtClean="0">
                <a:latin typeface="+mn-lt"/>
              </a:rPr>
              <a:t>SQL – </a:t>
            </a:r>
            <a:r>
              <a:rPr lang="ru-RU" dirty="0">
                <a:latin typeface="+mn-lt"/>
              </a:rPr>
              <a:t>это язык запросов, который применяют, чтобы работать с базами данных, структурированных особым образом</a:t>
            </a:r>
            <a:r>
              <a:rPr lang="ru-RU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  <a:cs typeface="Calibri" panose="020F0502020204030204" pitchFamily="34" charset="0"/>
              </a:rPr>
              <a:t>PhpMyAdmin</a:t>
            </a:r>
            <a:r>
              <a:rPr lang="en-US" dirty="0" smtClean="0">
                <a:latin typeface="+mn-lt"/>
                <a:cs typeface="Calibri" panose="020F0502020204030204" pitchFamily="34" charset="0"/>
              </a:rPr>
              <a:t> –</a:t>
            </a:r>
            <a:r>
              <a:rPr lang="ru-RU" dirty="0" smtClean="0">
                <a:latin typeface="+mn-lt"/>
                <a:cs typeface="Calibri" panose="020F0502020204030204" pitchFamily="34" charset="0"/>
              </a:rPr>
              <a:t> это веб-приложение, которое п</a:t>
            </a:r>
            <a:r>
              <a:rPr lang="ru-RU" dirty="0" smtClean="0"/>
              <a:t>озволяет </a:t>
            </a:r>
            <a:r>
              <a:rPr lang="ru-RU" dirty="0"/>
              <a:t>управлять базами и </a:t>
            </a:r>
            <a:r>
              <a:rPr lang="ru-RU" dirty="0" smtClean="0"/>
              <a:t>таблицами.</a:t>
            </a:r>
          </a:p>
          <a:p>
            <a:pPr indent="457200">
              <a:lnSpc>
                <a:spcPct val="150000"/>
              </a:lnSpc>
            </a:pPr>
            <a:r>
              <a:rPr lang="en-US" dirty="0" err="1" smtClean="0">
                <a:latin typeface="+mn-lt"/>
              </a:rPr>
              <a:t>Figma</a:t>
            </a:r>
            <a:r>
              <a:rPr lang="en-US" dirty="0" smtClean="0">
                <a:latin typeface="+mn-lt"/>
              </a:rPr>
              <a:t> – </a:t>
            </a:r>
            <a:r>
              <a:rPr lang="ru-RU" dirty="0" smtClean="0"/>
              <a:t>онлайн-редактор </a:t>
            </a:r>
            <a:r>
              <a:rPr lang="ru-RU" dirty="0"/>
              <a:t>векторной графики, позволяющий работать в командах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endParaRPr lang="ru-RU" dirty="0">
              <a:latin typeface="+mn-lt"/>
            </a:endParaRPr>
          </a:p>
        </p:txBody>
      </p:sp>
      <p:pic>
        <p:nvPicPr>
          <p:cNvPr id="5125" name="Picture 5" descr="C:\Users\Asus\Desktop\javascrip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r="26406"/>
          <a:stretch/>
        </p:blipFill>
        <p:spPr bwMode="auto">
          <a:xfrm>
            <a:off x="5502731" y="1636990"/>
            <a:ext cx="288266" cy="3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040" y="2607300"/>
            <a:ext cx="308924" cy="38533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836" y="3266081"/>
            <a:ext cx="419469" cy="23997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7944" y="3960615"/>
            <a:ext cx="383547" cy="228653"/>
          </a:xfrm>
          <a:prstGeom prst="rect">
            <a:avLst/>
          </a:prstGeom>
        </p:spPr>
      </p:pic>
      <p:pic>
        <p:nvPicPr>
          <p:cNvPr id="27" name="Рисунок 26" descr="C:\Users\ir319-01\Downloads\sovety-rekomendacii-figma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t="18817" r="32526" b="20162"/>
          <a:stretch/>
        </p:blipFill>
        <p:spPr bwMode="auto">
          <a:xfrm>
            <a:off x="5559875" y="4575924"/>
            <a:ext cx="290285" cy="2792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8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290" name="Google Shape;290;p8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8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293" name="Google Shape;293;p8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8"/>
          <p:cNvSpPr txBox="1">
            <a:spLocks noGrp="1"/>
          </p:cNvSpPr>
          <p:nvPr>
            <p:ph type="sldNum" idx="12"/>
          </p:nvPr>
        </p:nvSpPr>
        <p:spPr>
          <a:xfrm>
            <a:off x="11009932" y="6253439"/>
            <a:ext cx="7183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/>
          <p:nvPr/>
        </p:nvSpPr>
        <p:spPr>
          <a:xfrm>
            <a:off x="562708" y="1623950"/>
            <a:ext cx="5820507" cy="421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Aft>
                <a:spcPts val="800"/>
              </a:spcAft>
              <a:buClr>
                <a:schemeClr val="dk1"/>
              </a:buClr>
              <a:buSzPts val="1100"/>
            </a:pPr>
            <a:endParaRPr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0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Технико-экономическая часть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3926" y="2143527"/>
            <a:ext cx="52764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Данный проект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по разработке </a:t>
            </a:r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интернет-магазин специй и приправ реализован в соответствии с современными тенденциями по веб-разработке. </a:t>
            </a: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Следовательно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необходимо рассчитать минимальные системные требования для персонального компьютера, </a:t>
            </a:r>
            <a:endParaRPr lang="ru-RU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также требования, необходимые для работы с программным обеспечением</a:t>
            </a:r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76" y="2093491"/>
            <a:ext cx="6189097" cy="211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0"/>
          <p:cNvGrpSpPr/>
          <p:nvPr/>
        </p:nvGrpSpPr>
        <p:grpSpPr>
          <a:xfrm>
            <a:off x="287345" y="140352"/>
            <a:ext cx="11616909" cy="6478212"/>
            <a:chOff x="251520" y="173028"/>
            <a:chExt cx="8712900" cy="6478212"/>
          </a:xfrm>
        </p:grpSpPr>
        <p:sp>
          <p:nvSpPr>
            <p:cNvPr id="334" name="Google Shape;334;p10"/>
            <p:cNvSpPr/>
            <p:nvPr/>
          </p:nvSpPr>
          <p:spPr>
            <a:xfrm>
              <a:off x="251520" y="188640"/>
              <a:ext cx="8712900" cy="64626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287524" y="173028"/>
              <a:ext cx="8640900" cy="872400"/>
            </a:xfrm>
            <a:prstGeom prst="rect">
              <a:avLst/>
            </a:prstGeom>
            <a:solidFill>
              <a:srgbClr val="DE6522"/>
            </a:solidFill>
            <a:ln w="76200" cap="flat" cmpd="sng">
              <a:solidFill>
                <a:srgbClr val="DE6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0"/>
          <p:cNvGrpSpPr/>
          <p:nvPr/>
        </p:nvGrpSpPr>
        <p:grpSpPr>
          <a:xfrm>
            <a:off x="8537258" y="232590"/>
            <a:ext cx="3289800" cy="623100"/>
            <a:chOff x="5478480" y="264240"/>
            <a:chExt cx="3289800" cy="623100"/>
          </a:xfrm>
        </p:grpSpPr>
        <p:sp>
          <p:nvSpPr>
            <p:cNvPr id="337" name="Google Shape;337;p10"/>
            <p:cNvSpPr/>
            <p:nvPr/>
          </p:nvSpPr>
          <p:spPr>
            <a:xfrm>
              <a:off x="5478480" y="264240"/>
              <a:ext cx="3289800" cy="6231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F07F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400" y="336240"/>
              <a:ext cx="298044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10"/>
          <p:cNvSpPr txBox="1">
            <a:spLocks noGrp="1"/>
          </p:cNvSpPr>
          <p:nvPr>
            <p:ph type="sldNum" idx="12"/>
          </p:nvPr>
        </p:nvSpPr>
        <p:spPr>
          <a:xfrm>
            <a:off x="10988566" y="6253575"/>
            <a:ext cx="739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</a:t>
            </a:r>
            <a:r>
              <a:rPr lang="ru-RU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</a:t>
            </a:r>
            <a:r>
              <a:rPr lang="en-US" sz="1600" b="1" dirty="0" smtClean="0">
                <a:solidFill>
                  <a:srgbClr val="77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 b="1" dirty="0">
              <a:solidFill>
                <a:srgbClr val="77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65" y="6272740"/>
            <a:ext cx="9112469" cy="3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81;p2"/>
          <p:cNvSpPr/>
          <p:nvPr/>
        </p:nvSpPr>
        <p:spPr>
          <a:xfrm>
            <a:off x="287345" y="140361"/>
            <a:ext cx="820189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1200"/>
              </a:spcBef>
              <a:buSzPts val="1100"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разработка</a:t>
            </a:r>
            <a:r>
              <a:rPr lang="en-US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интернет-магазина специй и приправ</a:t>
            </a:r>
          </a:p>
        </p:txBody>
      </p:sp>
      <p:sp>
        <p:nvSpPr>
          <p:cNvPr id="21" name="Google Shape;280;p7"/>
          <p:cNvSpPr/>
          <p:nvPr/>
        </p:nvSpPr>
        <p:spPr>
          <a:xfrm>
            <a:off x="433925" y="1162325"/>
            <a:ext cx="11294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Расчет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трудоемкости проекта </a:t>
            </a: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Google Shape;320;p9"/>
          <p:cNvSpPr/>
          <p:nvPr/>
        </p:nvSpPr>
        <p:spPr>
          <a:xfrm>
            <a:off x="6818581" y="1855425"/>
            <a:ext cx="5037677" cy="420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4835" y="1890151"/>
            <a:ext cx="50955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Трудоемкость – это показатель, характеризующий затраты живого труда, выраженные в рабочем времени, затраченном на производство продукции (услуг). 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Для 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определения трудоемкости произведенных работ была необходимость составления перечня всех ее этапов и определения трудоемкости каждого из них. Трудоемкость всей работы рассчитываться путем суммирования трудоемкостей ее отдельных этапов.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62" y="2066413"/>
            <a:ext cx="618427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Аспект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 Office">
  <a:themeElements>
    <a:clrScheme name="Аспект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429</Words>
  <Application>Microsoft Office PowerPoint</Application>
  <PresentationFormat>Широкоэкранный</PresentationFormat>
  <Paragraphs>65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Symbol</vt:lpstr>
      <vt:lpstr>Times New Roman</vt:lpstr>
      <vt:lpstr>1_Тема Office</vt:lpstr>
      <vt:lpstr>2_Тема Office</vt:lpstr>
      <vt:lpstr>Презентация PowerPoint</vt:lpstr>
      <vt:lpstr> Актуальность      Интернет-магазин – это сайт, на котором можно приобрести товар или услуги онлайн. </vt:lpstr>
      <vt:lpstr>Цель дипломного проекта - разработать интернет-магазин специй и приправ, который позволит клиенту просмотреть ассортимент товаров (их изображения, характеристики и цены), сделать свой выбор и приобрести товар.  Задачи проекта: 1) проанализировать рынок программного продукта; 2) составление технического задания на разработку интернет-магазина; 3) выбрать метод проектирования интернет-магазина; 4) разработать и согласовать техническое задание на разработку интернет-магазина; 5) спроектировать структуру интернет-магазина и его макет; 6) заполнить интернет-магазин контентом; 7) провести тестирование всех функций сайта; 8) определить трудоемкость и стоимость проекта; 9) сдать проект заказчику.   </vt:lpstr>
      <vt:lpstr> Анализ интернет-магазина  </vt:lpstr>
      <vt:lpstr> Постановка задачи   В проекте должны быть реализованы следующие пункты: 1) планы-конспекты лекционных и практических занятий; 2) опорные конспекты студентов; 3) дополнительный материал: 4) практические задания, упражнения, тесты, вопросы для самостоятельной работы; 5) глоссарий; 6) список литературы и интернет-источников.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KalininD</dc:creator>
  <cp:lastModifiedBy>Учетная запись Майкрософт</cp:lastModifiedBy>
  <cp:revision>66</cp:revision>
  <dcterms:created xsi:type="dcterms:W3CDTF">2019-12-08T10:25:22Z</dcterms:created>
  <dcterms:modified xsi:type="dcterms:W3CDTF">2023-06-14T08:09:24Z</dcterms:modified>
</cp:coreProperties>
</file>